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918571377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918571377e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918571377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918571377e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18571377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918571377e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918571377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918571377e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J">
  <p:cSld name="TITLE_AND_BODY_2_1_1_1_1_1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>
            <p:ph idx="2" type="pic"/>
          </p:nvPr>
        </p:nvSpPr>
        <p:spPr>
          <a:xfrm>
            <a:off x="457200" y="1519300"/>
            <a:ext cx="3090600" cy="309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86" name="Google Shape;86;p14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431800" lvl="0" marL="45720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59876"/>
            <a:ext cx="1460550" cy="13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1320" y="654783"/>
            <a:ext cx="1255250" cy="6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33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23.png"/><Relationship Id="rId7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jpg"/><Relationship Id="rId4" Type="http://schemas.openxmlformats.org/officeDocument/2006/relationships/image" Target="../media/image16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3">
            <a:alphaModFix/>
          </a:blip>
          <a:srcRect b="0" l="386" r="386" t="0"/>
          <a:stretch/>
        </p:blipFill>
        <p:spPr>
          <a:xfrm>
            <a:off x="0" y="0"/>
            <a:ext cx="12192000" cy="6863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3" name="Google Shape;9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0" y="4528244"/>
            <a:ext cx="6477000" cy="1104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4" name="Google Shape;9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0" y="510778"/>
            <a:ext cx="7620000" cy="583659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2695500" y="1951203"/>
            <a:ext cx="68010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MTA Post-Pandemic Mobility Recovery</a:t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2857500" y="4256782"/>
            <a:ext cx="6477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E2E8F0"/>
                </a:solidFill>
                <a:latin typeface="Open Sans"/>
                <a:ea typeface="Open Sans"/>
                <a:cs typeface="Open Sans"/>
                <a:sym typeface="Open Sans"/>
              </a:rPr>
              <a:t>Project Team</a:t>
            </a:r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4669050" y="4709600"/>
            <a:ext cx="285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2E8F0"/>
                </a:solidFill>
                <a:latin typeface="Open Sans"/>
                <a:ea typeface="Open Sans"/>
                <a:cs typeface="Open Sans"/>
                <a:sym typeface="Open Sans"/>
              </a:rPr>
              <a:t>Amr Mohammed Ahmed Mohammed</a:t>
            </a:r>
            <a:br>
              <a:rPr lang="en-US" sz="1200">
                <a:solidFill>
                  <a:srgbClr val="E2E8F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200" u="none" cap="none" strike="noStrike">
                <a:solidFill>
                  <a:srgbClr val="E2E8F0"/>
                </a:solidFill>
                <a:latin typeface="Open Sans"/>
                <a:ea typeface="Open Sans"/>
                <a:cs typeface="Open Sans"/>
                <a:sym typeface="Open Sans"/>
              </a:rPr>
              <a:t>Mohamed Mamdouh Fathy</a:t>
            </a:r>
            <a:br>
              <a:rPr lang="en-US" sz="1200">
                <a:solidFill>
                  <a:srgbClr val="E2E8F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200" u="none" cap="none" strike="noStrike">
                <a:solidFill>
                  <a:srgbClr val="E2E8F0"/>
                </a:solidFill>
                <a:latin typeface="Open Sans"/>
                <a:ea typeface="Open Sans"/>
                <a:cs typeface="Open Sans"/>
                <a:sym typeface="Open Sans"/>
              </a:rPr>
              <a:t>Bishoy Mina El Malah</a:t>
            </a:r>
            <a:br>
              <a:rPr lang="en-US" sz="1200">
                <a:solidFill>
                  <a:srgbClr val="E2E8F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200" u="none" cap="none" strike="noStrike">
                <a:solidFill>
                  <a:srgbClr val="E2E8F0"/>
                </a:solidFill>
                <a:latin typeface="Open Sans"/>
                <a:ea typeface="Open Sans"/>
                <a:cs typeface="Open Sans"/>
                <a:sym typeface="Open Sans"/>
              </a:rPr>
              <a:t>Paula Sameh Sobhy</a:t>
            </a:r>
            <a:br>
              <a:rPr lang="en-US" sz="1200">
                <a:solidFill>
                  <a:srgbClr val="E2E8F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200" u="none" cap="none" strike="noStrike">
                <a:solidFill>
                  <a:srgbClr val="E2E8F0"/>
                </a:solidFill>
                <a:latin typeface="Open Sans"/>
                <a:ea typeface="Open Sans"/>
                <a:cs typeface="Open Sans"/>
                <a:sym typeface="Open Sans"/>
              </a:rPr>
              <a:t>Abanoub Shawket Ragheb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/>
          <p:nvPr/>
        </p:nvSpPr>
        <p:spPr>
          <a:xfrm>
            <a:off x="571500" y="571500"/>
            <a:ext cx="11049000" cy="95400"/>
          </a:xfrm>
          <a:prstGeom prst="rect">
            <a:avLst/>
          </a:prstGeom>
          <a:solidFill>
            <a:srgbClr val="0039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571500" y="666750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Analysis: </a:t>
            </a:r>
            <a:r>
              <a:rPr b="1" lang="en-US" sz="3150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Quarterly Ridership Analysis</a:t>
            </a:r>
            <a:endParaRPr/>
          </a:p>
        </p:txBody>
      </p:sp>
      <p:sp>
        <p:nvSpPr>
          <p:cNvPr id="214" name="Google Shape;214;p24"/>
          <p:cNvSpPr/>
          <p:nvPr/>
        </p:nvSpPr>
        <p:spPr>
          <a:xfrm>
            <a:off x="571500" y="1276350"/>
            <a:ext cx="11049000" cy="192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00" y="2176450"/>
            <a:ext cx="11887200" cy="3479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/>
          <p:nvPr/>
        </p:nvSpPr>
        <p:spPr>
          <a:xfrm>
            <a:off x="571500" y="571500"/>
            <a:ext cx="11049000" cy="95250"/>
          </a:xfrm>
          <a:prstGeom prst="rect">
            <a:avLst/>
          </a:prstGeom>
          <a:solidFill>
            <a:srgbClr val="0039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571500" y="666750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Innovation: </a:t>
            </a:r>
            <a:r>
              <a:rPr b="1" lang="en-US" sz="3150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YoY Growth Analysis</a:t>
            </a:r>
            <a:r>
              <a:rPr b="1" i="0" lang="en-US" sz="3150" u="none" cap="none" strike="noStrike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571500" y="1276350"/>
            <a:ext cx="11049000" cy="1905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125" y="2058575"/>
            <a:ext cx="6952075" cy="38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/>
          <p:nvPr/>
        </p:nvSpPr>
        <p:spPr>
          <a:xfrm>
            <a:off x="571500" y="571500"/>
            <a:ext cx="11049000" cy="95400"/>
          </a:xfrm>
          <a:prstGeom prst="rect">
            <a:avLst/>
          </a:prstGeom>
          <a:solidFill>
            <a:srgbClr val="0039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571500" y="666750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Innovation: </a:t>
            </a:r>
            <a:r>
              <a:rPr b="1" lang="en-US" sz="3150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Recovery</a:t>
            </a:r>
            <a:r>
              <a:rPr b="1" lang="en-US" sz="3150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 Analysis</a:t>
            </a:r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571500" y="1276350"/>
            <a:ext cx="11049000" cy="192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00" y="2465975"/>
            <a:ext cx="522922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200" y="2542363"/>
            <a:ext cx="5926975" cy="2416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37" name="Google Shape;23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2076450"/>
            <a:ext cx="528637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8" name="Google Shape;23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076450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 txBox="1"/>
          <p:nvPr/>
        </p:nvSpPr>
        <p:spPr>
          <a:xfrm>
            <a:off x="6334125" y="1778793"/>
            <a:ext cx="5550693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Key Findings</a:t>
            </a:r>
            <a:endParaRPr/>
          </a:p>
        </p:txBody>
      </p:sp>
      <p:sp>
        <p:nvSpPr>
          <p:cNvPr id="240" name="Google Shape;240;p27"/>
          <p:cNvSpPr txBox="1"/>
          <p:nvPr/>
        </p:nvSpPr>
        <p:spPr>
          <a:xfrm>
            <a:off x="6334125" y="4005262"/>
            <a:ext cx="5550693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/>
          </a:p>
        </p:txBody>
      </p:sp>
      <p:sp>
        <p:nvSpPr>
          <p:cNvPr id="241" name="Google Shape;241;p27"/>
          <p:cNvSpPr txBox="1"/>
          <p:nvPr/>
        </p:nvSpPr>
        <p:spPr>
          <a:xfrm>
            <a:off x="6715125" y="2140743"/>
            <a:ext cx="490537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Recovery is stabilizing but has not reached 2019 levels for public transit.</a:t>
            </a:r>
            <a:endParaRPr/>
          </a:p>
        </p:txBody>
      </p:sp>
      <p:sp>
        <p:nvSpPr>
          <p:cNvPr id="242" name="Google Shape;242;p27"/>
          <p:cNvSpPr/>
          <p:nvPr/>
        </p:nvSpPr>
        <p:spPr>
          <a:xfrm>
            <a:off x="571500" y="571500"/>
            <a:ext cx="11049000" cy="95250"/>
          </a:xfrm>
          <a:prstGeom prst="rect">
            <a:avLst/>
          </a:prstGeom>
          <a:solidFill>
            <a:srgbClr val="0039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571500" y="666750"/>
            <a:ext cx="11601450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Conclusions &amp; Recommendations</a:t>
            </a:r>
            <a:endParaRPr/>
          </a:p>
        </p:txBody>
      </p:sp>
      <p:sp>
        <p:nvSpPr>
          <p:cNvPr id="244" name="Google Shape;244;p27"/>
          <p:cNvSpPr/>
          <p:nvPr/>
        </p:nvSpPr>
        <p:spPr>
          <a:xfrm>
            <a:off x="571500" y="1276350"/>
            <a:ext cx="11049000" cy="1905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45" name="Google Shape;24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2159793"/>
            <a:ext cx="20955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 txBox="1"/>
          <p:nvPr/>
        </p:nvSpPr>
        <p:spPr>
          <a:xfrm>
            <a:off x="6715125" y="4348168"/>
            <a:ext cx="4905300" cy="1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If the subway doesn't recover, the MTA doesn't recover. Spend your money on making subways cleaner, safer, and faster to get those people back.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/>
        </p:nvSpPr>
        <p:spPr>
          <a:xfrm>
            <a:off x="295275" y="1769864"/>
            <a:ext cx="1160145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/>
          </a:p>
        </p:txBody>
      </p:sp>
      <p:sp>
        <p:nvSpPr>
          <p:cNvPr id="252" name="Google Shape;252;p28"/>
          <p:cNvSpPr txBox="1"/>
          <p:nvPr/>
        </p:nvSpPr>
        <p:spPr>
          <a:xfrm>
            <a:off x="571500" y="3074789"/>
            <a:ext cx="11049000" cy="487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Thank you for your attention.</a:t>
            </a:r>
            <a:endParaRPr/>
          </a:p>
        </p:txBody>
      </p:sp>
      <p:pic>
        <p:nvPicPr>
          <p:cNvPr descr="image.png" id="253" name="Google Shape;25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8187" y="4133850"/>
            <a:ext cx="4191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 txBox="1"/>
          <p:nvPr/>
        </p:nvSpPr>
        <p:spPr>
          <a:xfrm>
            <a:off x="4410075" y="4705350"/>
            <a:ext cx="695325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endParaRPr/>
          </a:p>
        </p:txBody>
      </p:sp>
      <p:pic>
        <p:nvPicPr>
          <p:cNvPr descr="image.png" id="255" name="Google Shape;25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5487" y="4133850"/>
            <a:ext cx="4191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/>
        </p:nvSpPr>
        <p:spPr>
          <a:xfrm>
            <a:off x="5486400" y="4705350"/>
            <a:ext cx="1057275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SQL Server</a:t>
            </a:r>
            <a:endParaRPr/>
          </a:p>
        </p:txBody>
      </p:sp>
      <p:pic>
        <p:nvPicPr>
          <p:cNvPr descr="image.png" id="257" name="Google Shape;25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86600" y="4133850"/>
            <a:ext cx="5334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/>
        </p:nvSpPr>
        <p:spPr>
          <a:xfrm>
            <a:off x="6924675" y="4705350"/>
            <a:ext cx="857250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Power BI</a:t>
            </a:r>
            <a:endParaRPr/>
          </a:p>
        </p:txBody>
      </p:sp>
      <p:sp>
        <p:nvSpPr>
          <p:cNvPr id="259" name="Google Shape;259;p28"/>
          <p:cNvSpPr/>
          <p:nvPr/>
        </p:nvSpPr>
        <p:spPr>
          <a:xfrm>
            <a:off x="571500" y="1674614"/>
            <a:ext cx="11049000" cy="95250"/>
          </a:xfrm>
          <a:prstGeom prst="rect">
            <a:avLst/>
          </a:prstGeom>
          <a:solidFill>
            <a:srgbClr val="0039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2629197"/>
            <a:ext cx="3492549" cy="32188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3" name="Google Shape;10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9799" y="2629197"/>
            <a:ext cx="3492549" cy="32188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4" name="Google Shape;10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8099" y="2629197"/>
            <a:ext cx="3492549" cy="32188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5" name="Google Shape;10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7250" y="296257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857250" y="3534072"/>
            <a:ext cx="3067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Quantify Recovery</a:t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857250" y="3743622"/>
            <a:ext cx="29211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Calculate the exact recovery percentage for 2024/2025 compared to Pre-Pandemic baselines across all agencies (Subway, Bus, LIRR, Bridges).</a:t>
            </a:r>
            <a:endParaRPr/>
          </a:p>
        </p:txBody>
      </p:sp>
      <p:pic>
        <p:nvPicPr>
          <p:cNvPr descr="image.png" id="108" name="Google Shape;108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35549" y="296257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4635549" y="3534072"/>
            <a:ext cx="3067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Analyze Modal Shift</a:t>
            </a:r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4635549" y="3743622"/>
            <a:ext cx="29211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Compare the recovery trajectory of Mass Transit vs. Private Vehicles to identify permanent shifts in commuter preference.</a:t>
            </a:r>
            <a:endParaRPr/>
          </a:p>
        </p:txBody>
      </p:sp>
      <p:pic>
        <p:nvPicPr>
          <p:cNvPr descr="image.png" id="111" name="Google Shape;111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13849" y="2962572"/>
            <a:ext cx="3333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8413849" y="3534072"/>
            <a:ext cx="3067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Identify Hybrid Work</a:t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8413849" y="3743622"/>
            <a:ext cx="29211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Analyze Day-of-Week trends to validate the "Tuesday-Thursday Peak" and measuring the drop-off on Mondays and Fridays.</a:t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571500" y="828675"/>
            <a:ext cx="11049000" cy="95400"/>
          </a:xfrm>
          <a:prstGeom prst="rect">
            <a:avLst/>
          </a:prstGeom>
          <a:solidFill>
            <a:srgbClr val="0039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571500" y="923925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Project Objectives</a:t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571500" y="1533525"/>
            <a:ext cx="11049000" cy="192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3041904"/>
            <a:ext cx="3093690" cy="21791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2" name="Google Shape;12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9080" y="2920014"/>
            <a:ext cx="3093690" cy="24229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3" name="Google Shape;12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6660" y="3041904"/>
            <a:ext cx="3093690" cy="217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1676400" y="5581350"/>
            <a:ext cx="8839200" cy="381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25" name="Google Shape;12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51583" y="3251454"/>
            <a:ext cx="3333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714185" y="3775329"/>
            <a:ext cx="280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Layer 1: ETL</a:t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781050" y="4137279"/>
            <a:ext cx="26745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Python (Pandas)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Normalization of "Wide" data,</a:t>
            </a:r>
            <a:r>
              <a:rPr lang="en-US" sz="120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120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cleaning.</a:t>
            </a:r>
            <a:endParaRPr/>
          </a:p>
        </p:txBody>
      </p:sp>
      <p:pic>
        <p:nvPicPr>
          <p:cNvPr descr="image.png" id="128" name="Google Shape;12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29163" y="3129564"/>
            <a:ext cx="3333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4691765" y="3653439"/>
            <a:ext cx="280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Layer 2: Warehouse</a:t>
            </a: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4758630" y="4015389"/>
            <a:ext cx="26745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SQL Server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Schema enforcement, centralized business logic (Views), and temporal enrichment.</a:t>
            </a:r>
            <a:endParaRPr/>
          </a:p>
        </p:txBody>
      </p:sp>
      <p:pic>
        <p:nvPicPr>
          <p:cNvPr descr="image.png" id="131" name="Google Shape;131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06744" y="3251454"/>
            <a:ext cx="3333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8669346" y="3775329"/>
            <a:ext cx="280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Layer 3: BI</a:t>
            </a:r>
            <a:endParaRPr/>
          </a:p>
        </p:txBody>
      </p:sp>
      <p:sp>
        <p:nvSpPr>
          <p:cNvPr id="133" name="Google Shape;133;p17"/>
          <p:cNvSpPr txBox="1"/>
          <p:nvPr/>
        </p:nvSpPr>
        <p:spPr>
          <a:xfrm>
            <a:off x="8736210" y="4137279"/>
            <a:ext cx="26745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Power BI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Interactive visualization, DAX-free KPI tracking, and dynamic filtering.</a:t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571500" y="721525"/>
            <a:ext cx="11049000" cy="95400"/>
          </a:xfrm>
          <a:prstGeom prst="rect">
            <a:avLst/>
          </a:prstGeom>
          <a:solidFill>
            <a:srgbClr val="0039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571500" y="816775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3-Tier System Architecture</a:t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571500" y="1426375"/>
            <a:ext cx="11049000" cy="192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/>
        </p:nvSpPr>
        <p:spPr>
          <a:xfrm>
            <a:off x="625075" y="2120800"/>
            <a:ext cx="5550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The "Wide Data" Problem</a:t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571463" y="2484275"/>
            <a:ext cx="52863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The raw MTA data contained </a:t>
            </a:r>
            <a:r>
              <a:rPr lang="en-US" sz="165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r>
              <a:rPr b="0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separate columns for different transport modes, making time-series analysis impossible.</a:t>
            </a: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571500" y="3997821"/>
            <a:ext cx="528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0039A6"/>
                </a:solidFill>
                <a:latin typeface="Open Sans"/>
                <a:ea typeface="Open Sans"/>
                <a:cs typeface="Open Sans"/>
                <a:sym typeface="Open Sans"/>
              </a:rPr>
              <a:t>The Solution:</a:t>
            </a:r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685800" y="4486335"/>
            <a:ext cx="76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762000" y="4485382"/>
            <a:ext cx="5095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Developed a Python script using </a:t>
            </a:r>
            <a:r>
              <a:rPr b="1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pandas</a:t>
            </a:r>
            <a:r>
              <a:rPr b="0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</p:txBody>
      </p:sp>
      <p:sp>
        <p:nvSpPr>
          <p:cNvPr id="146" name="Google Shape;146;p18"/>
          <p:cNvSpPr txBox="1"/>
          <p:nvPr/>
        </p:nvSpPr>
        <p:spPr>
          <a:xfrm>
            <a:off x="685800" y="4821495"/>
            <a:ext cx="76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762000" y="4820543"/>
            <a:ext cx="50958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Implemented a </a:t>
            </a:r>
            <a:r>
              <a:rPr b="1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Melting Algorithm</a:t>
            </a:r>
            <a:r>
              <a:rPr b="0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to unpivot data into a relational structure.</a:t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571500" y="571500"/>
            <a:ext cx="11049000" cy="95250"/>
          </a:xfrm>
          <a:prstGeom prst="rect">
            <a:avLst/>
          </a:prstGeom>
          <a:solidFill>
            <a:srgbClr val="0039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571500" y="666750"/>
            <a:ext cx="11601450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Phase 1: Algorithmic Data Cleaning</a:t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71500" y="1276350"/>
            <a:ext cx="11049000" cy="1905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525" y="1618074"/>
            <a:ext cx="3580249" cy="210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7524" y="3927450"/>
            <a:ext cx="3580251" cy="2054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57" name="Google Shape;15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2076450"/>
            <a:ext cx="528637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8" name="Google Shape;15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3179564"/>
            <a:ext cx="5286375" cy="300915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6334125" y="1774031"/>
            <a:ext cx="5550693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Enrichment &amp; Business Logic</a:t>
            </a:r>
            <a:endParaRPr/>
          </a:p>
        </p:txBody>
      </p:sp>
      <p:sp>
        <p:nvSpPr>
          <p:cNvPr id="160" name="Google Shape;160;p19"/>
          <p:cNvSpPr txBox="1"/>
          <p:nvPr/>
        </p:nvSpPr>
        <p:spPr>
          <a:xfrm>
            <a:off x="6334125" y="1983581"/>
            <a:ext cx="5286375" cy="1005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We adhered to the "Push-Down" optimization principle, moving logic from the BI tool to the Database layer.</a:t>
            </a: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6562725" y="3370064"/>
            <a:ext cx="48672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Key SQL Transformations:</a:t>
            </a: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6867525" y="3816756"/>
            <a:ext cx="762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endParaRPr/>
          </a:p>
        </p:txBody>
      </p:sp>
      <p:sp>
        <p:nvSpPr>
          <p:cNvPr id="163" name="Google Shape;163;p19"/>
          <p:cNvSpPr txBox="1"/>
          <p:nvPr/>
        </p:nvSpPr>
        <p:spPr>
          <a:xfrm>
            <a:off x="6943725" y="3815804"/>
            <a:ext cx="448627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Time Intelligence:</a:t>
            </a:r>
            <a:r>
              <a:rPr b="0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Extracted Day_Name to detect weekend patterns.</a:t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6867525" y="4487078"/>
            <a:ext cx="762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endParaRPr/>
          </a:p>
        </p:txBody>
      </p:sp>
      <p:sp>
        <p:nvSpPr>
          <p:cNvPr id="165" name="Google Shape;165;p19"/>
          <p:cNvSpPr txBox="1"/>
          <p:nvPr/>
        </p:nvSpPr>
        <p:spPr>
          <a:xfrm>
            <a:off x="6943725" y="4486126"/>
            <a:ext cx="448627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Categorization:</a:t>
            </a:r>
            <a:r>
              <a:rPr b="0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Grouped agencies into "Public" vs. "Private".</a:t>
            </a:r>
            <a:endParaRPr/>
          </a:p>
        </p:txBody>
      </p:sp>
      <p:sp>
        <p:nvSpPr>
          <p:cNvPr id="166" name="Google Shape;166;p19"/>
          <p:cNvSpPr txBox="1"/>
          <p:nvPr/>
        </p:nvSpPr>
        <p:spPr>
          <a:xfrm>
            <a:off x="6867525" y="5157400"/>
            <a:ext cx="762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endParaRPr/>
          </a:p>
        </p:txBody>
      </p:sp>
      <p:sp>
        <p:nvSpPr>
          <p:cNvPr id="167" name="Google Shape;167;p19"/>
          <p:cNvSpPr txBox="1"/>
          <p:nvPr/>
        </p:nvSpPr>
        <p:spPr>
          <a:xfrm>
            <a:off x="6943725" y="5156448"/>
            <a:ext cx="448627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Recovery Status:</a:t>
            </a:r>
            <a:r>
              <a:rPr b="0" i="0" lang="en-US" sz="1650" u="none" cap="none" strike="noStrik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CASE statements to classify days as "Critical", "Recovering", or "Normal".</a:t>
            </a: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571500" y="571500"/>
            <a:ext cx="11049000" cy="95250"/>
          </a:xfrm>
          <a:prstGeom prst="rect">
            <a:avLst/>
          </a:prstGeom>
          <a:solidFill>
            <a:srgbClr val="0039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571500" y="666750"/>
            <a:ext cx="11601450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Phase 2: SQL Logic Centralization</a:t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571500" y="1276350"/>
            <a:ext cx="11049000" cy="1905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499" y="1905000"/>
            <a:ext cx="5475251" cy="41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6" name="Google Shape;17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9525" y="2845296"/>
            <a:ext cx="4552950" cy="2272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/>
          <p:nvPr/>
        </p:nvSpPr>
        <p:spPr>
          <a:xfrm>
            <a:off x="571500" y="571500"/>
            <a:ext cx="11049000" cy="95250"/>
          </a:xfrm>
          <a:prstGeom prst="rect">
            <a:avLst/>
          </a:prstGeom>
          <a:solidFill>
            <a:srgbClr val="0039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571500" y="666750"/>
            <a:ext cx="11601450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Dashboard: Executive Summary</a:t>
            </a: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571500" y="1276350"/>
            <a:ext cx="11049000" cy="1905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975" y="1760922"/>
            <a:ext cx="10868025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/>
          <p:nvPr/>
        </p:nvSpPr>
        <p:spPr>
          <a:xfrm>
            <a:off x="571500" y="571500"/>
            <a:ext cx="11049000" cy="95400"/>
          </a:xfrm>
          <a:prstGeom prst="rect">
            <a:avLst/>
          </a:prstGeom>
          <a:solidFill>
            <a:srgbClr val="0039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571500" y="666750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50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KPI Scorecards</a:t>
            </a: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571500" y="1276350"/>
            <a:ext cx="11049000" cy="192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800" y="2124469"/>
            <a:ext cx="1880400" cy="1880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350" y="2345531"/>
            <a:ext cx="284796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8678" y="2364584"/>
            <a:ext cx="28289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2500" y="4683319"/>
            <a:ext cx="26670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/>
          <p:nvPr/>
        </p:nvSpPr>
        <p:spPr>
          <a:xfrm>
            <a:off x="571500" y="571500"/>
            <a:ext cx="11049000" cy="95250"/>
          </a:xfrm>
          <a:prstGeom prst="rect">
            <a:avLst/>
          </a:prstGeom>
          <a:solidFill>
            <a:srgbClr val="0039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571500" y="666750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Analysis: </a:t>
            </a:r>
            <a:r>
              <a:rPr b="1" lang="en-US" sz="3150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General</a:t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571500" y="1276350"/>
            <a:ext cx="11049000" cy="1905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13" y="2622350"/>
            <a:ext cx="10938275" cy="32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/>
          <p:nvPr/>
        </p:nvSpPr>
        <p:spPr>
          <a:xfrm>
            <a:off x="571500" y="571500"/>
            <a:ext cx="11049000" cy="95400"/>
          </a:xfrm>
          <a:prstGeom prst="rect">
            <a:avLst/>
          </a:prstGeom>
          <a:solidFill>
            <a:srgbClr val="0039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571500" y="666750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Analysis: </a:t>
            </a:r>
            <a:r>
              <a:rPr b="1" lang="en-US" sz="3150">
                <a:solidFill>
                  <a:srgbClr val="0039A6"/>
                </a:solidFill>
                <a:latin typeface="Roboto"/>
                <a:ea typeface="Roboto"/>
                <a:cs typeface="Roboto"/>
                <a:sym typeface="Roboto"/>
              </a:rPr>
              <a:t>Quarterly Ridership Analysis</a:t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571500" y="1276350"/>
            <a:ext cx="11049000" cy="192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00" y="2123025"/>
            <a:ext cx="11601600" cy="3715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